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6" r:id="rId3"/>
    <p:sldId id="263" r:id="rId4"/>
    <p:sldId id="264" r:id="rId5"/>
    <p:sldId id="259" r:id="rId6"/>
    <p:sldId id="265" r:id="rId7"/>
    <p:sldId id="266" r:id="rId8"/>
    <p:sldId id="267" r:id="rId9"/>
    <p:sldId id="268"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1270" autoAdjust="0"/>
  </p:normalViewPr>
  <p:slideViewPr>
    <p:cSldViewPr snapToGrid="0">
      <p:cViewPr>
        <p:scale>
          <a:sx n="80" d="100"/>
          <a:sy n="80" d="100"/>
        </p:scale>
        <p:origin x="1680" y="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F8D63-356B-45EC-8DA7-0776E5071AA8}"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D7DA8-0052-4F57-BDDB-290C7C34821B}" type="slidenum">
              <a:rPr lang="en-US" smtClean="0"/>
              <a:t>‹#›</a:t>
            </a:fld>
            <a:endParaRPr lang="en-US"/>
          </a:p>
        </p:txBody>
      </p:sp>
    </p:spTree>
    <p:extLst>
      <p:ext uri="{BB962C8B-B14F-4D97-AF65-F5344CB8AC3E}">
        <p14:creationId xmlns:p14="http://schemas.microsoft.com/office/powerpoint/2010/main" val="2442758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 life on and of sediments</a:t>
            </a:r>
            <a:endParaRPr lang="en-US" dirty="0"/>
          </a:p>
        </p:txBody>
      </p:sp>
      <p:sp>
        <p:nvSpPr>
          <p:cNvPr id="4" name="Slide Number Placeholder 3"/>
          <p:cNvSpPr>
            <a:spLocks noGrp="1"/>
          </p:cNvSpPr>
          <p:nvPr>
            <p:ph type="sldNum" sz="quarter" idx="10"/>
          </p:nvPr>
        </p:nvSpPr>
        <p:spPr/>
        <p:txBody>
          <a:bodyPr/>
          <a:lstStyle/>
          <a:p>
            <a:fld id="{405D7DA8-0052-4F57-BDDB-290C7C34821B}" type="slidenum">
              <a:rPr lang="en-US" smtClean="0"/>
              <a:t>1</a:t>
            </a:fld>
            <a:endParaRPr lang="en-US"/>
          </a:p>
        </p:txBody>
      </p:sp>
    </p:spTree>
    <p:extLst>
      <p:ext uri="{BB962C8B-B14F-4D97-AF65-F5344CB8AC3E}">
        <p14:creationId xmlns:p14="http://schemas.microsoft.com/office/powerpoint/2010/main" val="2146605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altLang="en-US" smtClean="0"/>
          </a:p>
        </p:txBody>
      </p:sp>
      <p:sp>
        <p:nvSpPr>
          <p:cNvPr id="11268"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90AE6BE-E5F5-48AF-9E2E-A9E87D933DAD}" type="slidenum">
              <a:rPr lang="en-IN" altLang="en-US"/>
              <a:pPr/>
              <a:t>10</a:t>
            </a:fld>
            <a:endParaRPr lang="en-IN" altLang="en-US"/>
          </a:p>
        </p:txBody>
      </p:sp>
    </p:spTree>
    <p:extLst>
      <p:ext uri="{BB962C8B-B14F-4D97-AF65-F5344CB8AC3E}">
        <p14:creationId xmlns:p14="http://schemas.microsoft.com/office/powerpoint/2010/main" val="1343285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D7D35A-77B9-4F5F-ADCC-CB64864B5F84}"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526211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D7D35A-77B9-4F5F-ADCC-CB64864B5F84}"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3569692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D7D35A-77B9-4F5F-ADCC-CB64864B5F84}"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984603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D7D35A-77B9-4F5F-ADCC-CB64864B5F84}"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1438421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7D35A-77B9-4F5F-ADCC-CB64864B5F84}"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37691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D7D35A-77B9-4F5F-ADCC-CB64864B5F84}"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2229798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D7D35A-77B9-4F5F-ADCC-CB64864B5F84}"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134953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D7D35A-77B9-4F5F-ADCC-CB64864B5F84}"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3494857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D7D35A-77B9-4F5F-ADCC-CB64864B5F84}"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48135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D7D35A-77B9-4F5F-ADCC-CB64864B5F84}"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3185911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D7D35A-77B9-4F5F-ADCC-CB64864B5F84}"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C4274F-C544-46F1-9C63-E8A758564A6A}" type="slidenum">
              <a:rPr lang="en-US" smtClean="0"/>
              <a:t>‹#›</a:t>
            </a:fld>
            <a:endParaRPr lang="en-US"/>
          </a:p>
        </p:txBody>
      </p:sp>
    </p:spTree>
    <p:extLst>
      <p:ext uri="{BB962C8B-B14F-4D97-AF65-F5344CB8AC3E}">
        <p14:creationId xmlns:p14="http://schemas.microsoft.com/office/powerpoint/2010/main" val="2363633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7D35A-77B9-4F5F-ADCC-CB64864B5F84}" type="datetimeFigureOut">
              <a:rPr lang="en-US" smtClean="0"/>
              <a:t>1/30/2023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4274F-C544-46F1-9C63-E8A758564A6A}" type="slidenum">
              <a:rPr lang="en-US" smtClean="0"/>
              <a:t>‹#›</a:t>
            </a:fld>
            <a:endParaRPr lang="en-US"/>
          </a:p>
        </p:txBody>
      </p:sp>
    </p:spTree>
    <p:extLst>
      <p:ext uri="{BB962C8B-B14F-4D97-AF65-F5344CB8AC3E}">
        <p14:creationId xmlns:p14="http://schemas.microsoft.com/office/powerpoint/2010/main" val="3802047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t="6590" b="17438"/>
          <a:stretch>
            <a:fillRect/>
          </a:stretch>
        </p:blipFill>
        <p:spPr bwMode="auto">
          <a:xfrm>
            <a:off x="0"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001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072" y="82550"/>
            <a:ext cx="101885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718553" y="1164140"/>
            <a:ext cx="10867858" cy="4470398"/>
            <a:chOff x="168275" y="1031875"/>
            <a:chExt cx="11944350" cy="5095875"/>
          </a:xfrm>
        </p:grpSpPr>
        <p:grpSp>
          <p:nvGrpSpPr>
            <p:cNvPr id="3" name="Group 2"/>
            <p:cNvGrpSpPr/>
            <p:nvPr/>
          </p:nvGrpSpPr>
          <p:grpSpPr>
            <a:xfrm>
              <a:off x="168275" y="1031875"/>
              <a:ext cx="11944350" cy="5095875"/>
              <a:chOff x="133350" y="1254125"/>
              <a:chExt cx="11944350" cy="5095875"/>
            </a:xfrm>
          </p:grpSpPr>
          <p:grpSp>
            <p:nvGrpSpPr>
              <p:cNvPr id="20" name="Group 19"/>
              <p:cNvGrpSpPr>
                <a:grpSpLocks/>
              </p:cNvGrpSpPr>
              <p:nvPr/>
            </p:nvGrpSpPr>
            <p:grpSpPr bwMode="auto">
              <a:xfrm>
                <a:off x="8991600" y="2125663"/>
                <a:ext cx="3086100" cy="3124200"/>
                <a:chOff x="8862341" y="1344864"/>
                <a:chExt cx="3634994" cy="3166209"/>
              </a:xfrm>
            </p:grpSpPr>
            <p:sp>
              <p:nvSpPr>
                <p:cNvPr id="12" name="Oval 11"/>
                <p:cNvSpPr/>
                <p:nvPr/>
              </p:nvSpPr>
              <p:spPr>
                <a:xfrm>
                  <a:off x="8862341" y="1344864"/>
                  <a:ext cx="2374713" cy="1790645"/>
                </a:xfrm>
                <a:prstGeom prst="ellipse">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ea typeface="Calibri" panose="020F0502020204030204" pitchFamily="34" charset="0"/>
                      <a:cs typeface="Times New Roman" panose="02020603050405020304" pitchFamily="18" charset="0"/>
                    </a:rPr>
                    <a:t>fluvio-morphological processes</a:t>
                  </a:r>
                  <a:endParaRPr lang="en-IN" sz="1600" b="1" dirty="0">
                    <a:solidFill>
                      <a:schemeClr val="tx1"/>
                    </a:solidFill>
                  </a:endParaRPr>
                </a:p>
              </p:txBody>
            </p:sp>
            <p:sp>
              <p:nvSpPr>
                <p:cNvPr id="13" name="Oval 12"/>
                <p:cNvSpPr/>
                <p:nvPr/>
              </p:nvSpPr>
              <p:spPr>
                <a:xfrm>
                  <a:off x="9004450" y="2720427"/>
                  <a:ext cx="2565438" cy="179064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ea typeface="Calibri" panose="020F0502020204030204" pitchFamily="34" charset="0"/>
                      <a:cs typeface="Times New Roman" panose="02020603050405020304" pitchFamily="18" charset="0"/>
                    </a:rPr>
                    <a:t>mediated social arrangements </a:t>
                  </a:r>
                  <a:endParaRPr lang="en-IN" b="1" dirty="0">
                    <a:solidFill>
                      <a:schemeClr val="tx1"/>
                    </a:solidFill>
                  </a:endParaRPr>
                </a:p>
              </p:txBody>
            </p:sp>
            <p:sp>
              <p:nvSpPr>
                <p:cNvPr id="14" name="Oval 13"/>
                <p:cNvSpPr/>
                <p:nvPr/>
              </p:nvSpPr>
              <p:spPr>
                <a:xfrm>
                  <a:off x="10266601" y="1933702"/>
                  <a:ext cx="2230734" cy="1790645"/>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ea typeface="Calibri" panose="020F0502020204030204" pitchFamily="34" charset="0"/>
                      <a:cs typeface="Times New Roman" panose="02020603050405020304" pitchFamily="18" charset="0"/>
                    </a:rPr>
                    <a:t>technological apparatuses</a:t>
                  </a:r>
                  <a:endParaRPr lang="en-IN" sz="1600" b="1" dirty="0">
                    <a:solidFill>
                      <a:schemeClr val="tx1"/>
                    </a:solidFill>
                  </a:endParaRPr>
                </a:p>
              </p:txBody>
            </p:sp>
          </p:grpSp>
          <p:sp>
            <p:nvSpPr>
              <p:cNvPr id="21" name="Rectangle 20"/>
              <p:cNvSpPr/>
              <p:nvPr/>
            </p:nvSpPr>
            <p:spPr>
              <a:xfrm>
                <a:off x="133350" y="1254125"/>
                <a:ext cx="8123238" cy="5095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3" name="Arrow: Right 22"/>
              <p:cNvSpPr/>
              <p:nvPr/>
            </p:nvSpPr>
            <p:spPr>
              <a:xfrm>
                <a:off x="8307388" y="3352800"/>
                <a:ext cx="774700" cy="9509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pic>
            <p:nvPicPr>
              <p:cNvPr id="10246"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275" y="1322388"/>
                <a:ext cx="8043863" cy="468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48" name="TextBox 25"/>
            <p:cNvSpPr txBox="1">
              <a:spLocks noChangeArrowheads="1"/>
            </p:cNvSpPr>
            <p:nvPr/>
          </p:nvSpPr>
          <p:spPr bwMode="auto">
            <a:xfrm>
              <a:off x="6732546" y="4803050"/>
              <a:ext cx="16383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IN" altLang="en-US" sz="1400" b="1" dirty="0"/>
                <a:t>ESRR implies</a:t>
              </a:r>
            </a:p>
            <a:p>
              <a:r>
                <a:rPr lang="en-IN" altLang="en-US" sz="1400" b="1" dirty="0"/>
                <a:t>Emergence</a:t>
              </a:r>
            </a:p>
            <a:p>
              <a:r>
                <a:rPr lang="en-IN" altLang="en-US" sz="1400" b="1" dirty="0"/>
                <a:t>Submergence</a:t>
              </a:r>
            </a:p>
            <a:p>
              <a:r>
                <a:rPr lang="en-IN" altLang="en-US" sz="1400" b="1" dirty="0"/>
                <a:t>Re-emergence</a:t>
              </a:r>
            </a:p>
            <a:p>
              <a:r>
                <a:rPr lang="en-IN" altLang="en-US" sz="1400" b="1" dirty="0"/>
                <a:t>Re-submergence</a:t>
              </a:r>
            </a:p>
          </p:txBody>
        </p:sp>
      </p:grpSp>
      <p:sp>
        <p:nvSpPr>
          <p:cNvPr id="2" name="Rectangle 1"/>
          <p:cNvSpPr/>
          <p:nvPr/>
        </p:nvSpPr>
        <p:spPr>
          <a:xfrm>
            <a:off x="620878" y="5929292"/>
            <a:ext cx="11944350" cy="584775"/>
          </a:xfrm>
          <a:prstGeom prst="rect">
            <a:avLst/>
          </a:prstGeom>
        </p:spPr>
        <p:txBody>
          <a:bodyPr wrap="square">
            <a:spAutoFit/>
          </a:bodyPr>
          <a:lstStyle/>
          <a:p>
            <a:r>
              <a:rPr lang="en-IN" sz="1600" dirty="0" smtClean="0">
                <a:latin typeface="Calibri" panose="020F0502020204030204" pitchFamily="34" charset="0"/>
                <a:ea typeface="Calibri" panose="020F0502020204030204" pitchFamily="34" charset="0"/>
                <a:cs typeface="Times New Roman" panose="02020603050405020304" pitchFamily="18" charset="0"/>
              </a:rPr>
              <a:t>n</a:t>
            </a:r>
            <a:r>
              <a:rPr lang="en-IN" sz="1600" dirty="0" smtClean="0">
                <a:effectLst/>
                <a:latin typeface="Calibri" panose="020F0502020204030204" pitchFamily="34" charset="0"/>
                <a:ea typeface="Calibri" panose="020F0502020204030204" pitchFamily="34" charset="0"/>
                <a:cs typeface="Times New Roman" panose="02020603050405020304" pitchFamily="18" charset="0"/>
              </a:rPr>
              <a:t>ot (only) emblems of uncertainties but also </a:t>
            </a:r>
            <a:r>
              <a:rPr lang="en-IN" sz="1600" b="1" dirty="0" smtClean="0">
                <a:effectLst/>
                <a:latin typeface="Calibri" panose="020F0502020204030204" pitchFamily="34" charset="0"/>
                <a:ea typeface="Calibri" panose="020F0502020204030204" pitchFamily="34" charset="0"/>
                <a:cs typeface="Times New Roman" panose="02020603050405020304" pitchFamily="18" charset="0"/>
              </a:rPr>
              <a:t>zones of possibilities</a:t>
            </a:r>
            <a:r>
              <a:rPr lang="en-IN" sz="1600" dirty="0" smtClean="0">
                <a:effectLst/>
                <a:latin typeface="Calibri" panose="020F0502020204030204" pitchFamily="34" charset="0"/>
                <a:ea typeface="Calibri" panose="020F0502020204030204" pitchFamily="34" charset="0"/>
                <a:cs typeface="Times New Roman" panose="02020603050405020304" pitchFamily="18" charset="0"/>
              </a:rPr>
              <a:t>, guaranteeing livelihoods provisions for </a:t>
            </a:r>
            <a:r>
              <a:rPr lang="en-IN" sz="1600" dirty="0" err="1" smtClean="0">
                <a:effectLst/>
                <a:latin typeface="Calibri" panose="020F0502020204030204" pitchFamily="34" charset="0"/>
                <a:ea typeface="Calibri" panose="020F0502020204030204" pitchFamily="34" charset="0"/>
                <a:cs typeface="Times New Roman" panose="02020603050405020304" pitchFamily="18" charset="0"/>
              </a:rPr>
              <a:t>choruas</a:t>
            </a:r>
            <a:r>
              <a:rPr lang="en-IN" sz="1600" dirty="0" smtClean="0">
                <a:effectLst/>
                <a:latin typeface="Calibri" panose="020F0502020204030204" pitchFamily="34" charset="0"/>
                <a:ea typeface="Calibri" panose="020F0502020204030204" pitchFamily="34" charset="0"/>
                <a:cs typeface="Times New Roman" panose="02020603050405020304" pitchFamily="18" charset="0"/>
              </a:rPr>
              <a:t> who continue experimenting with </a:t>
            </a:r>
            <a:r>
              <a:rPr lang="en-IN" sz="1600" b="1" dirty="0" smtClean="0">
                <a:effectLst/>
                <a:latin typeface="Calibri" panose="020F0502020204030204" pitchFamily="34" charset="0"/>
                <a:ea typeface="Calibri" panose="020F0502020204030204" pitchFamily="34" charset="0"/>
                <a:cs typeface="Times New Roman" panose="02020603050405020304" pitchFamily="18" charset="0"/>
              </a:rPr>
              <a:t>contingent adjustments and frugal innovative practices </a:t>
            </a:r>
            <a:r>
              <a:rPr lang="en-IN" sz="1600" dirty="0" smtClean="0">
                <a:effectLst/>
                <a:latin typeface="Calibri" panose="020F0502020204030204" pitchFamily="34" charset="0"/>
                <a:ea typeface="Calibri" panose="020F0502020204030204" pitchFamily="34" charset="0"/>
                <a:cs typeface="Times New Roman" panose="02020603050405020304" pitchFamily="18" charset="0"/>
              </a:rPr>
              <a:t>to deal with environmental risks in chars.</a:t>
            </a:r>
            <a:endParaRPr lang="en-US" sz="1600" dirty="0"/>
          </a:p>
        </p:txBody>
      </p:sp>
      <p:sp>
        <p:nvSpPr>
          <p:cNvPr id="10247" name="TextBox 24"/>
          <p:cNvSpPr txBox="1">
            <a:spLocks noChangeArrowheads="1"/>
          </p:cNvSpPr>
          <p:nvPr/>
        </p:nvSpPr>
        <p:spPr bwMode="auto">
          <a:xfrm>
            <a:off x="750330" y="1216527"/>
            <a:ext cx="16383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IN" altLang="en-US" sz="1600" b="1" dirty="0"/>
              <a:t>SDRR implies</a:t>
            </a:r>
          </a:p>
          <a:p>
            <a:r>
              <a:rPr lang="en-IN" altLang="en-US" sz="1600" b="1" dirty="0"/>
              <a:t>Settlement</a:t>
            </a:r>
          </a:p>
          <a:p>
            <a:r>
              <a:rPr lang="en-IN" altLang="en-US" sz="1600" b="1" dirty="0"/>
              <a:t>Displacement</a:t>
            </a:r>
          </a:p>
          <a:p>
            <a:r>
              <a:rPr lang="en-IN" altLang="en-US" sz="1600" b="1" dirty="0"/>
              <a:t>Resettlement</a:t>
            </a:r>
          </a:p>
          <a:p>
            <a:r>
              <a:rPr lang="en-IN" altLang="en-US" sz="1600" b="1" dirty="0"/>
              <a:t>Re-displacement </a:t>
            </a:r>
          </a:p>
        </p:txBody>
      </p:sp>
    </p:spTree>
    <p:extLst>
      <p:ext uri="{BB962C8B-B14F-4D97-AF65-F5344CB8AC3E}">
        <p14:creationId xmlns:p14="http://schemas.microsoft.com/office/powerpoint/2010/main" val="1482405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4" descr="Map"/>
          <p:cNvPicPr>
            <a:picLocks noChangeArrowheads="1"/>
          </p:cNvPicPr>
          <p:nvPr/>
        </p:nvPicPr>
        <p:blipFill>
          <a:blip r:embed="rId2">
            <a:extLst>
              <a:ext uri="{28A0092B-C50C-407E-A947-70E740481C1C}">
                <a14:useLocalDpi xmlns:a14="http://schemas.microsoft.com/office/drawing/2010/main" val="0"/>
              </a:ext>
            </a:extLst>
          </a:blip>
          <a:srcRect r="11644" b="43565"/>
          <a:stretch>
            <a:fillRect/>
          </a:stretch>
        </p:blipFill>
        <p:spPr bwMode="auto">
          <a:xfrm>
            <a:off x="71562" y="1320084"/>
            <a:ext cx="12027604" cy="4667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65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53407"/>
          <a:stretch>
            <a:fillRect/>
          </a:stretch>
        </p:blipFill>
        <p:spPr bwMode="auto">
          <a:xfrm>
            <a:off x="6016678" y="1191130"/>
            <a:ext cx="6103130" cy="444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r="53625"/>
          <a:stretch>
            <a:fillRect/>
          </a:stretch>
        </p:blipFill>
        <p:spPr bwMode="auto">
          <a:xfrm>
            <a:off x="24064" y="1057167"/>
            <a:ext cx="5948502" cy="457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128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57707"/>
          <a:stretch/>
        </p:blipFill>
        <p:spPr bwMode="auto">
          <a:xfrm>
            <a:off x="240632" y="655763"/>
            <a:ext cx="2988427" cy="55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3565" y="12032"/>
            <a:ext cx="3828435" cy="68580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4453"/>
          <a:stretch/>
        </p:blipFill>
        <p:spPr>
          <a:xfrm>
            <a:off x="3247174" y="1612232"/>
            <a:ext cx="5116391" cy="3922294"/>
          </a:xfrm>
          <a:prstGeom prst="rect">
            <a:avLst/>
          </a:prstGeom>
        </p:spPr>
      </p:pic>
    </p:spTree>
    <p:extLst>
      <p:ext uri="{BB962C8B-B14F-4D97-AF65-F5344CB8AC3E}">
        <p14:creationId xmlns:p14="http://schemas.microsoft.com/office/powerpoint/2010/main" val="3990243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0389" y="969794"/>
            <a:ext cx="10515600" cy="5418974"/>
          </a:xfrm>
        </p:spPr>
        <p:txBody>
          <a:bodyPr>
            <a:normAutofit fontScale="47500" lnSpcReduction="20000"/>
          </a:bodyPr>
          <a:lstStyle/>
          <a:p>
            <a:pPr marL="0" indent="0">
              <a:lnSpc>
                <a:spcPct val="120000"/>
              </a:lnSpc>
              <a:buNone/>
            </a:pPr>
            <a:r>
              <a:rPr lang="en-IN" sz="2900" dirty="0" smtClean="0"/>
              <a:t>A </a:t>
            </a:r>
            <a:r>
              <a:rPr lang="en-IN" sz="2900" dirty="0"/>
              <a:t>three-hour long journey through the River Ganga during the summer of 2011 was tiring. As a team from Kolkata, we were involved in an IUCN project in documenting ecosystem services in chars or riverine islands of Bengal. When we spotted the </a:t>
            </a:r>
            <a:r>
              <a:rPr lang="en-IN" sz="2900" dirty="0" err="1"/>
              <a:t>Hamidpur</a:t>
            </a:r>
            <a:r>
              <a:rPr lang="en-IN" sz="2900" dirty="0"/>
              <a:t> Char from our boat, it appeared like a green-brown patch of solid mass, bifurcating the river into interlacing channels. The extreme heat and dehydration could not bother us for long; the gentle breeze during the evening was pleasant. The villagers embraced us spontaneously and we were ready to weave information from rounds of (more formal) focus group discussions and informal exchanges along transect walks or idle sitting-chatting hours during the afternoon for the next three days.  </a:t>
            </a:r>
            <a:endParaRPr lang="en-US" sz="2900" dirty="0"/>
          </a:p>
          <a:p>
            <a:pPr marL="0" indent="0">
              <a:lnSpc>
                <a:spcPct val="120000"/>
              </a:lnSpc>
              <a:buNone/>
            </a:pPr>
            <a:r>
              <a:rPr lang="en-IN" sz="2900" dirty="0"/>
              <a:t>‘When the massive flood of 1971 eroded part of the </a:t>
            </a:r>
            <a:r>
              <a:rPr lang="en-IN" sz="2900" dirty="0" err="1"/>
              <a:t>Hamidpur</a:t>
            </a:r>
            <a:r>
              <a:rPr lang="en-IN" sz="2900" dirty="0"/>
              <a:t> Village and we lost our homes, land and everything, we had no other option but to migrate and settle on the newly formed </a:t>
            </a:r>
            <a:r>
              <a:rPr lang="en-IN" sz="2900" dirty="0" err="1"/>
              <a:t>Hamidpur</a:t>
            </a:r>
            <a:r>
              <a:rPr lang="en-IN" sz="2900" dirty="0"/>
              <a:t> Char that emerged in the middle of the river. After some years, when the char was swallowed by the river current, we migrated again and settled five </a:t>
            </a:r>
            <a:r>
              <a:rPr lang="en-IN" sz="2900" dirty="0" err="1"/>
              <a:t>kilometers</a:t>
            </a:r>
            <a:r>
              <a:rPr lang="en-IN" sz="2900" dirty="0"/>
              <a:t> north of the </a:t>
            </a:r>
            <a:r>
              <a:rPr lang="en-IN" sz="2900" dirty="0" err="1"/>
              <a:t>Hamidpur</a:t>
            </a:r>
            <a:r>
              <a:rPr lang="en-IN" sz="2900" dirty="0"/>
              <a:t> Char and these migrations are now an integral part of our lives and livelihoods’ (Extracted from field diary of Mukherjee [2011]).       </a:t>
            </a:r>
            <a:endParaRPr lang="en-US" sz="2900" dirty="0"/>
          </a:p>
          <a:p>
            <a:pPr marL="0" indent="0">
              <a:lnSpc>
                <a:spcPct val="120000"/>
              </a:lnSpc>
              <a:buNone/>
            </a:pPr>
            <a:r>
              <a:rPr lang="en-IN" sz="2900" dirty="0"/>
              <a:t>I remained utterly confused during a long interview with an elderly villager, accompanied by other elderly members of the village and children. Even after repeated and arduous attempts, I failed to figure out the geographical-locational attributes of </a:t>
            </a:r>
            <a:r>
              <a:rPr lang="en-IN" sz="2900" dirty="0" err="1"/>
              <a:t>Hamidpur</a:t>
            </a:r>
            <a:r>
              <a:rPr lang="en-IN" sz="2900" dirty="0"/>
              <a:t>. I had no clue why the old man kept on referring to virtually every patch of land – both on the mainland lost to erosion and newly formed and dissolved lands in the middle of the river – as </a:t>
            </a:r>
            <a:r>
              <a:rPr lang="en-IN" sz="2900" dirty="0" err="1"/>
              <a:t>Hamidpur</a:t>
            </a:r>
            <a:r>
              <a:rPr lang="en-IN" sz="2900" dirty="0"/>
              <a:t>. After detailed investigations and probing, I could apprehend and discern that </a:t>
            </a:r>
            <a:r>
              <a:rPr lang="en-IN" sz="2900" dirty="0" err="1"/>
              <a:t>Hamidpur</a:t>
            </a:r>
            <a:r>
              <a:rPr lang="en-IN" sz="2900" dirty="0"/>
              <a:t> is not a bounded place – it is a shifting habitat, yet an unchanging cultural space. The char is a cognitively constituted cultural space, forging collective identities among </a:t>
            </a:r>
            <a:r>
              <a:rPr lang="en-IN" sz="2900" dirty="0" err="1"/>
              <a:t>choruas</a:t>
            </a:r>
            <a:r>
              <a:rPr lang="en-IN" sz="2900" dirty="0"/>
              <a:t> (char inhabitants) who keep naming their shifting habitat </a:t>
            </a:r>
            <a:r>
              <a:rPr lang="en-IN" sz="2900" dirty="0" err="1"/>
              <a:t>Hamidpur</a:t>
            </a:r>
            <a:r>
              <a:rPr lang="en-IN" sz="2900" dirty="0"/>
              <a:t>. </a:t>
            </a:r>
            <a:r>
              <a:rPr lang="en-IN" sz="2900" dirty="0" err="1"/>
              <a:t>Hamidpur</a:t>
            </a:r>
            <a:r>
              <a:rPr lang="en-IN" sz="2900" dirty="0"/>
              <a:t> symbolizes the continuity of </a:t>
            </a:r>
            <a:r>
              <a:rPr lang="en-IN" sz="2900" dirty="0" err="1"/>
              <a:t>chorua</a:t>
            </a:r>
            <a:r>
              <a:rPr lang="en-IN" sz="2900" dirty="0"/>
              <a:t> cultural identity, transplanted-obliterated-resurrected in repetitive cycles along river island archipelagos dotting the upper stretch of the Lower Ganga Basin.</a:t>
            </a:r>
            <a:endParaRPr lang="en-US" sz="2900" dirty="0"/>
          </a:p>
          <a:p>
            <a:pPr marL="0" indent="0">
              <a:buNone/>
            </a:pPr>
            <a:endParaRPr lang="en-US" dirty="0" smtClean="0"/>
          </a:p>
          <a:p>
            <a:pPr marL="0" indent="0" algn="r">
              <a:buNone/>
            </a:pPr>
            <a:r>
              <a:rPr lang="en-US" dirty="0" smtClean="0">
                <a:solidFill>
                  <a:schemeClr val="accent1">
                    <a:lumMod val="50000"/>
                  </a:schemeClr>
                </a:solidFill>
              </a:rPr>
              <a:t>Mukherjee, J., </a:t>
            </a:r>
            <a:r>
              <a:rPr lang="en-US" dirty="0" err="1" smtClean="0">
                <a:solidFill>
                  <a:schemeClr val="accent1">
                    <a:lumMod val="50000"/>
                  </a:schemeClr>
                </a:solidFill>
              </a:rPr>
              <a:t>Lahiri-Dutt</a:t>
            </a:r>
            <a:r>
              <a:rPr lang="en-US" dirty="0" smtClean="0">
                <a:solidFill>
                  <a:schemeClr val="accent1">
                    <a:lumMod val="50000"/>
                  </a:schemeClr>
                </a:solidFill>
              </a:rPr>
              <a:t>, K. and Ghosh, R. 2023. Beyond (un)stable: chars as dynamic </a:t>
            </a:r>
            <a:r>
              <a:rPr lang="en-US" dirty="0" err="1" smtClean="0">
                <a:solidFill>
                  <a:schemeClr val="accent1">
                    <a:lumMod val="50000"/>
                  </a:schemeClr>
                </a:solidFill>
              </a:rPr>
              <a:t>destabilisers</a:t>
            </a:r>
            <a:r>
              <a:rPr lang="en-US" dirty="0" smtClean="0">
                <a:solidFill>
                  <a:schemeClr val="accent1">
                    <a:lumMod val="50000"/>
                  </a:schemeClr>
                </a:solidFill>
              </a:rPr>
              <a:t> of problematic binaries. </a:t>
            </a:r>
            <a:r>
              <a:rPr lang="en-US" i="1" dirty="0" smtClean="0">
                <a:solidFill>
                  <a:schemeClr val="accent1">
                    <a:lumMod val="50000"/>
                  </a:schemeClr>
                </a:solidFill>
              </a:rPr>
              <a:t>Social Anthropologie.</a:t>
            </a:r>
            <a:endParaRPr lang="en-US" i="1" dirty="0">
              <a:solidFill>
                <a:schemeClr val="accent1">
                  <a:lumMod val="50000"/>
                </a:schemeClr>
              </a:solidFill>
            </a:endParaRPr>
          </a:p>
        </p:txBody>
      </p:sp>
    </p:spTree>
    <p:extLst>
      <p:ext uri="{BB962C8B-B14F-4D97-AF65-F5344CB8AC3E}">
        <p14:creationId xmlns:p14="http://schemas.microsoft.com/office/powerpoint/2010/main" val="39324259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l="21567" r="3667"/>
          <a:stretch>
            <a:fillRect/>
          </a:stretch>
        </p:blipFill>
        <p:spPr bwMode="auto">
          <a:xfrm>
            <a:off x="6595030" y="1337733"/>
            <a:ext cx="4117975" cy="4051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2" descr="https://www.telegraphindia.com/1130428/images/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22" y="1300162"/>
            <a:ext cx="470535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36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822159" y="1649832"/>
            <a:ext cx="7515726" cy="3753852"/>
            <a:chOff x="0" y="0"/>
            <a:chExt cx="5681610" cy="2091055"/>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3325" y="0"/>
              <a:ext cx="2788285" cy="2091055"/>
            </a:xfrm>
            <a:prstGeom prst="rect">
              <a:avLst/>
            </a:prstGeom>
            <a:ln w="6350">
              <a:solidFill>
                <a:schemeClr val="tx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783205" cy="2087245"/>
            </a:xfrm>
            <a:prstGeom prst="rect">
              <a:avLst/>
            </a:prstGeom>
            <a:ln w="3175">
              <a:solidFill>
                <a:schemeClr val="tx1"/>
              </a:solidFill>
            </a:ln>
          </p:spPr>
        </p:pic>
      </p:gr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481" y="1649832"/>
            <a:ext cx="2882256" cy="3747012"/>
          </a:xfrm>
          <a:prstGeom prst="rect">
            <a:avLst/>
          </a:prstGeom>
          <a:ln w="3175">
            <a:solidFill>
              <a:schemeClr val="tx1"/>
            </a:solidFill>
          </a:ln>
        </p:spPr>
      </p:pic>
    </p:spTree>
    <p:extLst>
      <p:ext uri="{BB962C8B-B14F-4D97-AF65-F5344CB8AC3E}">
        <p14:creationId xmlns:p14="http://schemas.microsoft.com/office/powerpoint/2010/main" val="29241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0287" y="523875"/>
            <a:ext cx="7591425" cy="5810250"/>
          </a:xfrm>
          <a:prstGeom prst="rect">
            <a:avLst/>
          </a:prstGeom>
        </p:spPr>
      </p:pic>
    </p:spTree>
    <p:extLst>
      <p:ext uri="{BB962C8B-B14F-4D97-AF65-F5344CB8AC3E}">
        <p14:creationId xmlns:p14="http://schemas.microsoft.com/office/powerpoint/2010/main" val="3402293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7212" y="1781175"/>
            <a:ext cx="11077575" cy="3295650"/>
          </a:xfrm>
          <a:prstGeom prst="rect">
            <a:avLst/>
          </a:prstGeom>
        </p:spPr>
      </p:pic>
    </p:spTree>
    <p:extLst>
      <p:ext uri="{BB962C8B-B14F-4D97-AF65-F5344CB8AC3E}">
        <p14:creationId xmlns:p14="http://schemas.microsoft.com/office/powerpoint/2010/main" val="30141668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488</Words>
  <Application>Microsoft Office PowerPoint</Application>
  <PresentationFormat>Widescreen</PresentationFormat>
  <Paragraphs>22</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Prof.Jenia Mukherjee</dc:creator>
  <cp:lastModifiedBy>Prof.Jenia Mukherjee</cp:lastModifiedBy>
  <cp:revision>3</cp:revision>
  <dcterms:created xsi:type="dcterms:W3CDTF">2023-01-30T18:26:55Z</dcterms:created>
  <dcterms:modified xsi:type="dcterms:W3CDTF">2023-01-30T18:41:14Z</dcterms:modified>
</cp:coreProperties>
</file>